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3780" y="665480"/>
            <a:ext cx="7543800" cy="144655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Impact" panose="020B0806030902050204" pitchFamily="34" charset="0"/>
              </a:rPr>
              <a:t>Память</a:t>
            </a:r>
            <a:r>
              <a:rPr i="1" dirty="0">
                <a:latin typeface="Impact" panose="020B0806030902050204" pitchFamily="34" charset="0"/>
              </a:rPr>
              <a:t>: </a:t>
            </a:r>
            <a:r>
              <a:rPr i="1" dirty="0" err="1">
                <a:latin typeface="Impact" panose="020B0806030902050204" pitchFamily="34" charset="0"/>
              </a:rPr>
              <a:t>Индивидуальные</a:t>
            </a:r>
            <a:r>
              <a:rPr i="1" dirty="0">
                <a:latin typeface="Impact" panose="020B0806030902050204" pitchFamily="34" charset="0"/>
              </a:rPr>
              <a:t> </a:t>
            </a:r>
            <a:r>
              <a:rPr i="1" dirty="0" err="1">
                <a:latin typeface="Impact" panose="020B0806030902050204" pitchFamily="34" charset="0"/>
              </a:rPr>
              <a:t>различия</a:t>
            </a:r>
            <a:endParaRPr i="1" dirty="0"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3780" y="2900680"/>
            <a:ext cx="7543800" cy="34778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rPr sz="2000" dirty="0" err="1">
                <a:latin typeface="Agency FB" panose="020B0503020202020204" pitchFamily="34" charset="0"/>
              </a:rPr>
              <a:t>Память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человека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является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одной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из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наиболее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сложных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когнитивных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функций</a:t>
            </a:r>
            <a:r>
              <a:rPr sz="2000" dirty="0">
                <a:latin typeface="Agency FB" panose="020B0503020202020204" pitchFamily="34" charset="0"/>
              </a:rPr>
              <a:t>, </a:t>
            </a:r>
            <a:r>
              <a:rPr sz="2000" dirty="0" err="1">
                <a:latin typeface="Agency FB" panose="020B0503020202020204" pitchFamily="34" charset="0"/>
              </a:rPr>
              <a:t>проявляющейся</a:t>
            </a:r>
            <a:r>
              <a:rPr sz="2000" dirty="0">
                <a:latin typeface="Agency FB" panose="020B0503020202020204" pitchFamily="34" charset="0"/>
              </a:rPr>
              <a:t> в </a:t>
            </a:r>
            <a:r>
              <a:rPr sz="2000" dirty="0" err="1">
                <a:latin typeface="Agency FB" panose="020B0503020202020204" pitchFamily="34" charset="0"/>
              </a:rPr>
              <a:t>способности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сохранять</a:t>
            </a:r>
            <a:r>
              <a:rPr sz="2000" dirty="0">
                <a:latin typeface="Agency FB" panose="020B0503020202020204" pitchFamily="34" charset="0"/>
              </a:rPr>
              <a:t>, </a:t>
            </a:r>
            <a:r>
              <a:rPr sz="2000" dirty="0" err="1">
                <a:latin typeface="Agency FB" panose="020B0503020202020204" pitchFamily="34" charset="0"/>
              </a:rPr>
              <a:t>воспроизводить</a:t>
            </a:r>
            <a:r>
              <a:rPr sz="2000" dirty="0">
                <a:latin typeface="Agency FB" panose="020B0503020202020204" pitchFamily="34" charset="0"/>
              </a:rPr>
              <a:t> и </a:t>
            </a:r>
            <a:r>
              <a:rPr sz="2000" dirty="0" err="1">
                <a:latin typeface="Agency FB" panose="020B0503020202020204" pitchFamily="34" charset="0"/>
              </a:rPr>
              <a:t>изменять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прошлый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опыт</a:t>
            </a:r>
            <a:r>
              <a:rPr sz="2000" dirty="0">
                <a:latin typeface="Agency FB" panose="020B0503020202020204" pitchFamily="34" charset="0"/>
              </a:rPr>
              <a:t>. </a:t>
            </a:r>
            <a:r>
              <a:rPr sz="2000" dirty="0" err="1">
                <a:latin typeface="Agency FB" panose="020B0503020202020204" pitchFamily="34" charset="0"/>
              </a:rPr>
              <a:t>Важно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понимать</a:t>
            </a:r>
            <a:r>
              <a:rPr sz="2000" dirty="0">
                <a:latin typeface="Agency FB" panose="020B0503020202020204" pitchFamily="34" charset="0"/>
              </a:rPr>
              <a:t>, </a:t>
            </a:r>
            <a:r>
              <a:rPr sz="2000" dirty="0" err="1">
                <a:latin typeface="Agency FB" panose="020B0503020202020204" pitchFamily="34" charset="0"/>
              </a:rPr>
              <a:t>что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эта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способность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не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является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одинаковой</a:t>
            </a:r>
            <a:r>
              <a:rPr sz="2000" dirty="0">
                <a:latin typeface="Agency FB" panose="020B0503020202020204" pitchFamily="34" charset="0"/>
              </a:rPr>
              <a:t> у </a:t>
            </a:r>
            <a:r>
              <a:rPr sz="2000" dirty="0" err="1">
                <a:latin typeface="Agency FB" panose="020B0503020202020204" pitchFamily="34" charset="0"/>
              </a:rPr>
              <a:t>всех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людей</a:t>
            </a:r>
            <a:r>
              <a:rPr sz="2000" dirty="0">
                <a:latin typeface="Agency FB" panose="020B0503020202020204" pitchFamily="34" charset="0"/>
              </a:rPr>
              <a:t>, </a:t>
            </a:r>
            <a:r>
              <a:rPr sz="2000" dirty="0" err="1">
                <a:latin typeface="Agency FB" panose="020B0503020202020204" pitchFamily="34" charset="0"/>
              </a:rPr>
              <a:t>демонстрируя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значительные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индивидуальные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различия</a:t>
            </a:r>
            <a:r>
              <a:rPr sz="2000" dirty="0">
                <a:latin typeface="Agency FB" panose="020B0503020202020204" pitchFamily="34" charset="0"/>
              </a:rPr>
              <a:t>. </a:t>
            </a:r>
            <a:r>
              <a:rPr sz="2000" dirty="0" err="1">
                <a:latin typeface="Agency FB" panose="020B0503020202020204" pitchFamily="34" charset="0"/>
              </a:rPr>
              <a:t>Эти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различия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затрагивают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как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объем</a:t>
            </a:r>
            <a:r>
              <a:rPr sz="2000" dirty="0">
                <a:latin typeface="Agency FB" panose="020B0503020202020204" pitchFamily="34" charset="0"/>
              </a:rPr>
              <a:t> и </a:t>
            </a:r>
            <a:r>
              <a:rPr sz="2000" dirty="0" err="1">
                <a:latin typeface="Agency FB" panose="020B0503020202020204" pitchFamily="34" charset="0"/>
              </a:rPr>
              <a:t>скорость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запоминания</a:t>
            </a:r>
            <a:r>
              <a:rPr sz="2000" dirty="0">
                <a:latin typeface="Agency FB" panose="020B0503020202020204" pitchFamily="34" charset="0"/>
              </a:rPr>
              <a:t>, </a:t>
            </a:r>
            <a:r>
              <a:rPr sz="2000" dirty="0" err="1">
                <a:latin typeface="Agency FB" panose="020B0503020202020204" pitchFamily="34" charset="0"/>
              </a:rPr>
              <a:t>так</a:t>
            </a:r>
            <a:r>
              <a:rPr sz="2000" dirty="0">
                <a:latin typeface="Agency FB" panose="020B0503020202020204" pitchFamily="34" charset="0"/>
              </a:rPr>
              <a:t> и </a:t>
            </a:r>
            <a:r>
              <a:rPr sz="2000" dirty="0" err="1">
                <a:latin typeface="Agency FB" panose="020B0503020202020204" pitchFamily="34" charset="0"/>
              </a:rPr>
              <a:t>качество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удерживаемой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информации</a:t>
            </a:r>
            <a:r>
              <a:rPr sz="2000" dirty="0">
                <a:latin typeface="Agency FB" panose="020B0503020202020204" pitchFamily="34" charset="0"/>
              </a:rPr>
              <a:t>, а </a:t>
            </a:r>
            <a:r>
              <a:rPr sz="2000" dirty="0" err="1">
                <a:latin typeface="Agency FB" panose="020B0503020202020204" pitchFamily="34" charset="0"/>
              </a:rPr>
              <a:t>также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механизмы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её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извлечения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из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долговременного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хранения</a:t>
            </a:r>
            <a:r>
              <a:rPr sz="2000" dirty="0">
                <a:latin typeface="Agency FB" panose="020B0503020202020204" pitchFamily="34" charset="0"/>
              </a:rPr>
              <a:t>. </a:t>
            </a:r>
            <a:r>
              <a:rPr sz="2000" dirty="0" err="1">
                <a:latin typeface="Agency FB" panose="020B0503020202020204" pitchFamily="34" charset="0"/>
              </a:rPr>
              <a:t>Исследование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этих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вариаций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помогает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глубже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понять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природу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человеческого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познания</a:t>
            </a:r>
            <a:r>
              <a:rPr sz="2000" dirty="0">
                <a:latin typeface="Agency FB" panose="020B0503020202020204" pitchFamily="34" charset="0"/>
              </a:rPr>
              <a:t> и </a:t>
            </a:r>
            <a:r>
              <a:rPr sz="2000" dirty="0" err="1">
                <a:latin typeface="Agency FB" panose="020B0503020202020204" pitchFamily="34" charset="0"/>
              </a:rPr>
              <a:t>разработать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более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эффективные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методы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обучения</a:t>
            </a:r>
            <a:r>
              <a:rPr sz="2000" dirty="0">
                <a:latin typeface="Agency FB" panose="020B0503020202020204" pitchFamily="34" charset="0"/>
              </a:rPr>
              <a:t> и </a:t>
            </a:r>
            <a:r>
              <a:rPr sz="2000" dirty="0" err="1">
                <a:latin typeface="Agency FB" panose="020B0503020202020204" pitchFamily="34" charset="0"/>
              </a:rPr>
              <a:t>развития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когнитивных</a:t>
            </a:r>
            <a:r>
              <a:rPr sz="2000" dirty="0">
                <a:latin typeface="Agency FB" panose="020B0503020202020204" pitchFamily="34" charset="0"/>
              </a:rPr>
              <a:t> </a:t>
            </a:r>
            <a:r>
              <a:rPr sz="2000" dirty="0" err="1">
                <a:latin typeface="Agency FB" panose="020B0503020202020204" pitchFamily="34" charset="0"/>
              </a:rPr>
              <a:t>способностей</a:t>
            </a:r>
            <a:r>
              <a:rPr sz="2000" dirty="0">
                <a:latin typeface="Agency FB" panose="020B0503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130" y="951230"/>
            <a:ext cx="75438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Impact" panose="020B0806030902050204" pitchFamily="34" charset="0"/>
              </a:rPr>
              <a:t>Заключение</a:t>
            </a:r>
            <a:r>
              <a:rPr i="1" dirty="0">
                <a:latin typeface="Impact" panose="020B0806030902050204" pitchFamily="34" charset="0"/>
              </a:rPr>
              <a:t>: </a:t>
            </a:r>
            <a:r>
              <a:rPr i="1" dirty="0" err="1">
                <a:latin typeface="Impact" panose="020B0806030902050204" pitchFamily="34" charset="0"/>
              </a:rPr>
              <a:t>цени</a:t>
            </a:r>
            <a:r>
              <a:rPr i="1" dirty="0">
                <a:latin typeface="Impact" panose="020B0806030902050204" pitchFamily="34" charset="0"/>
              </a:rPr>
              <a:t> </a:t>
            </a:r>
            <a:r>
              <a:rPr i="1" dirty="0" err="1">
                <a:latin typeface="Impact" panose="020B0806030902050204" pitchFamily="34" charset="0"/>
              </a:rPr>
              <a:t>память</a:t>
            </a:r>
            <a:endParaRPr i="1" dirty="0"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70" y="3213100"/>
            <a:ext cx="7543800" cy="2862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rPr sz="2000" dirty="0" err="1">
                <a:latin typeface="Century" panose="02040604050505020304" pitchFamily="18" charset="0"/>
              </a:rPr>
              <a:t>Индивидуальные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различия</a:t>
            </a:r>
            <a:r>
              <a:rPr sz="2000" dirty="0">
                <a:latin typeface="Century" panose="02040604050505020304" pitchFamily="18" charset="0"/>
              </a:rPr>
              <a:t> в </a:t>
            </a:r>
            <a:r>
              <a:rPr sz="2000" dirty="0" err="1">
                <a:latin typeface="Century" panose="02040604050505020304" pitchFamily="18" charset="0"/>
              </a:rPr>
              <a:t>памяти</a:t>
            </a:r>
            <a:r>
              <a:rPr sz="2000" dirty="0">
                <a:latin typeface="Century" panose="02040604050505020304" pitchFamily="18" charset="0"/>
              </a:rPr>
              <a:t> — </a:t>
            </a:r>
            <a:r>
              <a:rPr sz="2000" dirty="0" err="1">
                <a:latin typeface="Century" panose="02040604050505020304" pitchFamily="18" charset="0"/>
              </a:rPr>
              <a:t>это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норма</a:t>
            </a:r>
            <a:r>
              <a:rPr sz="2000" dirty="0">
                <a:latin typeface="Century" panose="02040604050505020304" pitchFamily="18" charset="0"/>
              </a:rPr>
              <a:t>, </a:t>
            </a:r>
            <a:r>
              <a:rPr sz="2000" dirty="0" err="1">
                <a:latin typeface="Century" panose="02040604050505020304" pitchFamily="18" charset="0"/>
              </a:rPr>
              <a:t>отражающая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уникальность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каждого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человека</a:t>
            </a:r>
            <a:r>
              <a:rPr sz="2000" dirty="0">
                <a:latin typeface="Century" panose="02040604050505020304" pitchFamily="18" charset="0"/>
              </a:rPr>
              <a:t>. </a:t>
            </a:r>
            <a:r>
              <a:rPr sz="2000" dirty="0" err="1">
                <a:latin typeface="Century" panose="02040604050505020304" pitchFamily="18" charset="0"/>
              </a:rPr>
              <a:t>Понимание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своих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сильных</a:t>
            </a:r>
            <a:r>
              <a:rPr sz="2000" dirty="0">
                <a:latin typeface="Century" panose="02040604050505020304" pitchFamily="18" charset="0"/>
              </a:rPr>
              <a:t> и </a:t>
            </a:r>
            <a:r>
              <a:rPr sz="2000" dirty="0" err="1">
                <a:latin typeface="Century" panose="02040604050505020304" pitchFamily="18" charset="0"/>
              </a:rPr>
              <a:t>слабых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сторон</a:t>
            </a:r>
            <a:r>
              <a:rPr sz="2000" dirty="0">
                <a:latin typeface="Century" panose="02040604050505020304" pitchFamily="18" charset="0"/>
              </a:rPr>
              <a:t>, </a:t>
            </a:r>
            <a:r>
              <a:rPr sz="2000" dirty="0" err="1">
                <a:latin typeface="Century" panose="02040604050505020304" pitchFamily="18" charset="0"/>
              </a:rPr>
              <a:t>применение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эффективных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техник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тренировки</a:t>
            </a:r>
            <a:r>
              <a:rPr sz="2000" dirty="0">
                <a:latin typeface="Century" panose="02040604050505020304" pitchFamily="18" charset="0"/>
              </a:rPr>
              <a:t> и </a:t>
            </a:r>
            <a:r>
              <a:rPr sz="2000" dirty="0" err="1">
                <a:latin typeface="Century" panose="02040604050505020304" pitchFamily="18" charset="0"/>
              </a:rPr>
              <a:t>забота</a:t>
            </a:r>
            <a:r>
              <a:rPr sz="2000" dirty="0">
                <a:latin typeface="Century" panose="02040604050505020304" pitchFamily="18" charset="0"/>
              </a:rPr>
              <a:t> о </a:t>
            </a:r>
            <a:r>
              <a:rPr sz="2000" dirty="0" err="1">
                <a:latin typeface="Century" panose="02040604050505020304" pitchFamily="18" charset="0"/>
              </a:rPr>
              <a:t>здоровье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мозга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позволяют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не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только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компенсировать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возможные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трудности</a:t>
            </a:r>
            <a:r>
              <a:rPr sz="2000" dirty="0">
                <a:latin typeface="Century" panose="02040604050505020304" pitchFamily="18" charset="0"/>
              </a:rPr>
              <a:t>, </a:t>
            </a:r>
            <a:r>
              <a:rPr sz="2000" dirty="0" err="1">
                <a:latin typeface="Century" panose="02040604050505020304" pitchFamily="18" charset="0"/>
              </a:rPr>
              <a:t>но</a:t>
            </a:r>
            <a:r>
              <a:rPr sz="2000" dirty="0">
                <a:latin typeface="Century" panose="02040604050505020304" pitchFamily="18" charset="0"/>
              </a:rPr>
              <a:t> и </a:t>
            </a:r>
            <a:r>
              <a:rPr sz="2000" dirty="0" err="1">
                <a:latin typeface="Century" panose="02040604050505020304" pitchFamily="18" charset="0"/>
              </a:rPr>
              <a:t>раскрыть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весь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потенциал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вашей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памяти</a:t>
            </a:r>
            <a:r>
              <a:rPr sz="2000" dirty="0">
                <a:latin typeface="Century" panose="02040604050505020304" pitchFamily="18" charset="0"/>
              </a:rPr>
              <a:t>. </a:t>
            </a:r>
            <a:r>
              <a:rPr sz="2000" dirty="0" err="1">
                <a:latin typeface="Century" panose="02040604050505020304" pitchFamily="18" charset="0"/>
              </a:rPr>
              <a:t>Бережное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отношение</a:t>
            </a:r>
            <a:r>
              <a:rPr sz="2000" dirty="0">
                <a:latin typeface="Century" panose="02040604050505020304" pitchFamily="18" charset="0"/>
              </a:rPr>
              <a:t> к </a:t>
            </a:r>
            <a:r>
              <a:rPr sz="2000" dirty="0" err="1">
                <a:latin typeface="Century" panose="02040604050505020304" pitchFamily="18" charset="0"/>
              </a:rPr>
              <a:t>этому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ценному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когнитивному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ресурсу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способствует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личностному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росту</a:t>
            </a:r>
            <a:r>
              <a:rPr sz="2000" dirty="0">
                <a:latin typeface="Century" panose="02040604050505020304" pitchFamily="18" charset="0"/>
              </a:rPr>
              <a:t>, </a:t>
            </a:r>
            <a:r>
              <a:rPr sz="2000" dirty="0" err="1">
                <a:latin typeface="Century" panose="02040604050505020304" pitchFamily="18" charset="0"/>
              </a:rPr>
              <a:t>успешному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обучению</a:t>
            </a:r>
            <a:r>
              <a:rPr sz="2000" dirty="0">
                <a:latin typeface="Century" panose="02040604050505020304" pitchFamily="18" charset="0"/>
              </a:rPr>
              <a:t> и </a:t>
            </a:r>
            <a:r>
              <a:rPr sz="2000" dirty="0" err="1">
                <a:latin typeface="Century" panose="02040604050505020304" pitchFamily="18" charset="0"/>
              </a:rPr>
              <a:t>полноценной</a:t>
            </a:r>
            <a:r>
              <a:rPr sz="2000" dirty="0">
                <a:latin typeface="Century" panose="02040604050505020304" pitchFamily="18" charset="0"/>
              </a:rPr>
              <a:t> </a:t>
            </a:r>
            <a:r>
              <a:rPr sz="2000" dirty="0" err="1">
                <a:latin typeface="Century" panose="02040604050505020304" pitchFamily="18" charset="0"/>
              </a:rPr>
              <a:t>жизни</a:t>
            </a:r>
            <a:r>
              <a:rPr sz="2000" dirty="0">
                <a:latin typeface="Century" panose="020406040505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800" y="508000"/>
            <a:ext cx="75438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Haettenschweiler" panose="020B0706040902060204" pitchFamily="34" charset="0"/>
              </a:rPr>
              <a:t>Виды</a:t>
            </a:r>
            <a:r>
              <a:rPr i="1" dirty="0">
                <a:latin typeface="Haettenschweiler" panose="020B0706040902060204" pitchFamily="34" charset="0"/>
              </a:rPr>
              <a:t> </a:t>
            </a:r>
            <a:r>
              <a:rPr i="1" dirty="0" err="1">
                <a:latin typeface="Haettenschweiler" panose="020B0706040902060204" pitchFamily="34" charset="0"/>
              </a:rPr>
              <a:t>памяти</a:t>
            </a:r>
            <a:r>
              <a:rPr i="1" dirty="0">
                <a:latin typeface="Haettenschweiler" panose="020B0706040902060204" pitchFamily="34" charset="0"/>
              </a:rPr>
              <a:t> и </a:t>
            </a:r>
            <a:r>
              <a:rPr i="1" dirty="0" err="1">
                <a:latin typeface="Haettenschweiler" panose="020B0706040902060204" pitchFamily="34" charset="0"/>
              </a:rPr>
              <a:t>различия</a:t>
            </a:r>
            <a:endParaRPr i="1" dirty="0">
              <a:latin typeface="Haettenschweiler" panose="020B070604090206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73800" y="2032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185400" y="2032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6273800" y="4699000"/>
            <a:ext cx="75692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400800" y="2286000"/>
            <a:ext cx="34671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Моторная память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667000"/>
            <a:ext cx="3467100" cy="15875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Запоминание движений и навыков, как у спортсмена или музыканта.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12400" y="2286000"/>
            <a:ext cx="34671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Эмоциональная память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12400" y="2962910"/>
            <a:ext cx="3467100" cy="15875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rPr dirty="0" err="1"/>
              <a:t>Сохранение</a:t>
            </a:r>
            <a:r>
              <a:rPr dirty="0"/>
              <a:t> </a:t>
            </a:r>
            <a:r>
              <a:rPr dirty="0" err="1"/>
              <a:t>чувств</a:t>
            </a:r>
            <a:r>
              <a:rPr dirty="0"/>
              <a:t> и </a:t>
            </a:r>
            <a:r>
              <a:rPr dirty="0" err="1"/>
              <a:t>переживаний</a:t>
            </a:r>
            <a:r>
              <a:rPr dirty="0"/>
              <a:t>, </a:t>
            </a:r>
            <a:r>
              <a:rPr dirty="0" err="1"/>
              <a:t>связанных</a:t>
            </a:r>
            <a:r>
              <a:rPr dirty="0"/>
              <a:t> с </a:t>
            </a:r>
            <a:r>
              <a:rPr dirty="0" err="1"/>
              <a:t>событиями</a:t>
            </a:r>
            <a:r>
              <a:rPr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953000"/>
            <a:ext cx="73787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Слуховая и зрительная память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5334000"/>
            <a:ext cx="7378700" cy="15875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У людей преобладание одного из этих видов памяти определяет эффективность усвоения информации, представленной в звуковой или визуальной форме, что значительно влияет на стиль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60" y="871855"/>
            <a:ext cx="12700000" cy="76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Haettenschweiler" panose="020B0706040902060204" pitchFamily="34" charset="0"/>
              </a:rPr>
              <a:t>Факторы</a:t>
            </a:r>
            <a:r>
              <a:rPr i="1" dirty="0">
                <a:latin typeface="Haettenschweiler" panose="020B0706040902060204" pitchFamily="34" charset="0"/>
              </a:rPr>
              <a:t>, </a:t>
            </a:r>
            <a:r>
              <a:rPr i="1" dirty="0" err="1">
                <a:latin typeface="Haettenschweiler" panose="020B0706040902060204" pitchFamily="34" charset="0"/>
              </a:rPr>
              <a:t>влияющие</a:t>
            </a:r>
            <a:r>
              <a:rPr i="1" dirty="0">
                <a:latin typeface="Haettenschweiler" panose="020B0706040902060204" pitchFamily="34" charset="0"/>
              </a:rPr>
              <a:t> </a:t>
            </a:r>
            <a:r>
              <a:rPr i="1" dirty="0" err="1">
                <a:latin typeface="Haettenschweiler" panose="020B0706040902060204" pitchFamily="34" charset="0"/>
              </a:rPr>
              <a:t>на</a:t>
            </a:r>
            <a:r>
              <a:rPr i="1" dirty="0">
                <a:latin typeface="Haettenschweiler" panose="020B0706040902060204" pitchFamily="34" charset="0"/>
              </a:rPr>
              <a:t> </a:t>
            </a:r>
            <a:r>
              <a:rPr i="1" dirty="0" err="1">
                <a:latin typeface="Haettenschweiler" panose="020B0706040902060204" pitchFamily="34" charset="0"/>
              </a:rPr>
              <a:t>память</a:t>
            </a:r>
            <a:endParaRPr i="1" dirty="0">
              <a:latin typeface="Haettenschweiler" panose="020B070604090206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9500" y="4502150"/>
            <a:ext cx="129921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146550" y="40386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7334250" y="46609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509250" y="40386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3937000" y="4292600"/>
            <a:ext cx="431800" cy="4318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F7ED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7124700" y="4292600"/>
            <a:ext cx="431800" cy="4318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F7ED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299700" y="4292600"/>
            <a:ext cx="431800" cy="4318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F7ED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79500" y="239395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Возраст</a:t>
            </a:r>
            <a:endParaRPr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1400" y="2730500"/>
            <a:ext cx="60833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С возрастом происходит естественное снижение некоторых функций памяти, однако активная умственная деятельность может замедлить этот процесс, сохраняя когнитивные способности на высоком уровне.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4381500"/>
            <a:ext cx="254000" cy="25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8800" y="544576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Здоровье</a:t>
            </a:r>
            <a:endParaRPr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5727700"/>
            <a:ext cx="60833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Физическое состояние, наличие хронических заболеваний, качество сна и питание напрямую влияют на эффективность работы мозга и, следовательно, на способность запоминать и воспроизводить информацию.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4381500"/>
            <a:ext cx="254000" cy="25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5550" y="242570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Интерес</a:t>
            </a:r>
            <a:endParaRPr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05700" y="2730500"/>
            <a:ext cx="60833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Эмоциональная вовлеченность и личный интерес к изучаемому материалу значительно повышают его запоминаемость, так как мозг активнее обрабатывает информацию, имеющую для человека значение.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600" y="4381500"/>
            <a:ext cx="2540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937000"/>
            <a:ext cx="131064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Impact" panose="020B0806030902050204" pitchFamily="34" charset="0"/>
              </a:rPr>
              <a:t>Улучшение</a:t>
            </a:r>
            <a:r>
              <a:rPr i="1" dirty="0">
                <a:latin typeface="Impact" panose="020B0806030902050204" pitchFamily="34" charset="0"/>
              </a:rPr>
              <a:t> </a:t>
            </a:r>
            <a:r>
              <a:rPr i="1" dirty="0" err="1">
                <a:latin typeface="Impact" panose="020B0806030902050204" pitchFamily="34" charset="0"/>
              </a:rPr>
              <a:t>памяти</a:t>
            </a:r>
            <a:endParaRPr i="1" dirty="0">
              <a:latin typeface="Impact" panose="020B080603090205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5080000"/>
            <a:ext cx="64262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7442200" y="5080000"/>
            <a:ext cx="64262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Образ жизни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Регулярные физические упражнения, сбалансированное питание, достаточный сон и управление стрессом создают благоприятные условия для функционирования мозга и укрепления памяти.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2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Умственная активность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2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Постоянное обучение, решение головоломок, чтение и освоение новых навыков стимулируют нейронные связи, способствуя поддержанию и развитию когнитивных функций, включая память.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130" y="635000"/>
            <a:ext cx="1270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Haettenschweiler" panose="020B0706040902060204" pitchFamily="34" charset="0"/>
              </a:rPr>
              <a:t>Тренировка</a:t>
            </a:r>
            <a:r>
              <a:rPr i="1" dirty="0">
                <a:latin typeface="Haettenschweiler" panose="020B0706040902060204" pitchFamily="34" charset="0"/>
              </a:rPr>
              <a:t> </a:t>
            </a:r>
            <a:r>
              <a:rPr i="1" dirty="0" err="1">
                <a:latin typeface="Haettenschweiler" panose="020B0706040902060204" pitchFamily="34" charset="0"/>
              </a:rPr>
              <a:t>памяти</a:t>
            </a:r>
            <a:r>
              <a:rPr i="1" dirty="0">
                <a:latin typeface="Haettenschweiler" panose="020B0706040902060204" pitchFamily="34" charset="0"/>
              </a:rPr>
              <a:t>: </a:t>
            </a:r>
            <a:r>
              <a:rPr i="1" dirty="0" err="1">
                <a:latin typeface="Haettenschweiler" panose="020B0706040902060204" pitchFamily="34" charset="0"/>
              </a:rPr>
              <a:t>техники</a:t>
            </a:r>
            <a:endParaRPr i="1" dirty="0">
              <a:latin typeface="Haettenschweiler" panose="020B070604090206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2540000"/>
            <a:ext cx="4318000" cy="431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2540000"/>
            <a:ext cx="4318000" cy="43180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2583180"/>
            <a:ext cx="4318000" cy="431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556000"/>
            <a:ext cx="4064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Мнемотехники</a:t>
            </a:r>
            <a:endParaRPr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16000" y="4000500"/>
            <a:ext cx="3810000" cy="254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Использование ассоциаций, акронимов и метода локусов для более эффективного запоминания информации.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4508500"/>
            <a:ext cx="355600" cy="35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04400" y="2794000"/>
            <a:ext cx="4445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Интервальное</a:t>
            </a:r>
            <a:r>
              <a:rPr i="1" dirty="0"/>
              <a:t> </a:t>
            </a:r>
            <a:r>
              <a:rPr i="1" dirty="0" err="1"/>
              <a:t>повторение</a:t>
            </a:r>
            <a:endParaRPr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804400" y="3238500"/>
            <a:ext cx="381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Повторение изученного материала через увеличивающиеся промежутки времени для переноса информации в долговременную память.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3302000"/>
            <a:ext cx="355600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04400" y="4953000"/>
            <a:ext cx="4445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Визуализация</a:t>
            </a:r>
            <a:endParaRPr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9804400" y="5397500"/>
            <a:ext cx="381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Создание ярких мысленных образов, связанных с запоминаемой информацией, для облегчения её последующего воспроизведения.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5816600"/>
            <a:ext cx="355600" cy="35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7239000"/>
            <a:ext cx="12700000" cy="76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Активное воспроизведение информации, тестирование себя и пересказ материала своими словами также являются мощными инструментами тренировки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Impact" panose="020B0806030902050204" pitchFamily="34" charset="0"/>
              </a:rPr>
              <a:t>Образная</a:t>
            </a:r>
            <a:r>
              <a:rPr i="1" dirty="0">
                <a:latin typeface="Impact" panose="020B0806030902050204" pitchFamily="34" charset="0"/>
              </a:rPr>
              <a:t> </a:t>
            </a:r>
            <a:r>
              <a:rPr i="1" dirty="0" err="1">
                <a:latin typeface="Impact" panose="020B0806030902050204" pitchFamily="34" charset="0"/>
              </a:rPr>
              <a:t>память</a:t>
            </a:r>
            <a:r>
              <a:rPr i="1" dirty="0">
                <a:latin typeface="Impact" panose="020B0806030902050204" pitchFamily="34" charset="0"/>
              </a:rPr>
              <a:t>: </a:t>
            </a:r>
            <a:r>
              <a:rPr i="1" dirty="0" err="1">
                <a:latin typeface="Impact" panose="020B0806030902050204" pitchFamily="34" charset="0"/>
              </a:rPr>
              <a:t>особенности</a:t>
            </a:r>
            <a:endParaRPr i="1" dirty="0">
              <a:latin typeface="Impact" panose="020B080603090205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Яркость</a:t>
            </a:r>
            <a:r>
              <a:rPr i="1" dirty="0"/>
              <a:t> </a:t>
            </a:r>
            <a:r>
              <a:rPr i="1" dirty="0" err="1"/>
              <a:t>образов</a:t>
            </a:r>
            <a:endParaRPr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Чем ярче, необычнее и детальнее созданный образ, тем лучше он запоминается и легче воспроизводится.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Связь</a:t>
            </a:r>
            <a:r>
              <a:rPr i="1" dirty="0"/>
              <a:t> с </a:t>
            </a:r>
            <a:r>
              <a:rPr i="1" dirty="0" err="1"/>
              <a:t>эмоциями</a:t>
            </a:r>
            <a:endParaRPr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Образы, связанные с сильными эмоциональными переживаниями, запоминаются особенно прочно и надолго.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7048500"/>
            <a:ext cx="12700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Универсальность</a:t>
            </a:r>
            <a:endParaRPr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742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Образная память позволяет запоминать информацию, не поддающуюся вербализации, такую как мелодии или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79500"/>
            <a:ext cx="1270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Impact" panose="020B0806030902050204" pitchFamily="34" charset="0"/>
              </a:rPr>
              <a:t>Логическая</a:t>
            </a:r>
            <a:r>
              <a:rPr i="1" dirty="0">
                <a:latin typeface="Impact" panose="020B0806030902050204" pitchFamily="34" charset="0"/>
              </a:rPr>
              <a:t> </a:t>
            </a:r>
            <a:r>
              <a:rPr i="1" dirty="0" err="1">
                <a:latin typeface="Impact" panose="020B0806030902050204" pitchFamily="34" charset="0"/>
              </a:rPr>
              <a:t>память</a:t>
            </a:r>
            <a:r>
              <a:rPr i="1" dirty="0">
                <a:latin typeface="Impact" panose="020B0806030902050204" pitchFamily="34" charset="0"/>
              </a:rPr>
              <a:t>: </a:t>
            </a:r>
            <a:r>
              <a:rPr i="1" dirty="0" err="1">
                <a:latin typeface="Impact" panose="020B0806030902050204" pitchFamily="34" charset="0"/>
              </a:rPr>
              <a:t>методы</a:t>
            </a:r>
            <a:endParaRPr i="1" dirty="0">
              <a:latin typeface="Impact" panose="020B080603090205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349500"/>
            <a:ext cx="2540000" cy="1270000"/>
          </a:xfrm>
          <a:prstGeom prst="roundRect">
            <a:avLst>
              <a:gd name="adj" fmla="val 1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492500" y="3613150"/>
            <a:ext cx="101600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16000" y="2514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0" y="2514600"/>
            <a:ext cx="75438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Структурирование</a:t>
            </a:r>
            <a:endParaRPr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56000" y="2984500"/>
            <a:ext cx="9906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Разделение информации на смысловые блоки и установление связей между ними.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3746500"/>
            <a:ext cx="4445000" cy="1524000"/>
          </a:xfrm>
          <a:prstGeom prst="roundRect">
            <a:avLst>
              <a:gd name="adj" fmla="val 1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5397500" y="5264150"/>
            <a:ext cx="82550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16000" y="4038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1000" y="3987800"/>
            <a:ext cx="75438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Абстрагирование</a:t>
            </a:r>
            <a:endParaRPr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0" y="4381500"/>
            <a:ext cx="8001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Выделение существенных признаков объекта или явления и игнорирование несущественных деталей для формирования понятия.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5397500"/>
            <a:ext cx="6350000" cy="1778000"/>
          </a:xfrm>
          <a:prstGeom prst="roundRect">
            <a:avLst>
              <a:gd name="adj" fmla="val 1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016000" y="5816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6000" y="5765800"/>
            <a:ext cx="75438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Обобщение</a:t>
            </a:r>
            <a:endParaRPr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66000" y="6159500"/>
            <a:ext cx="6096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Объединение частных случаев в общую категорию на основе выявленных закономерностей.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Impact" panose="020B0806030902050204" pitchFamily="34" charset="0"/>
              </a:rPr>
              <a:t>Память</a:t>
            </a:r>
            <a:r>
              <a:rPr i="1" dirty="0">
                <a:latin typeface="Impact" panose="020B0806030902050204" pitchFamily="34" charset="0"/>
              </a:rPr>
              <a:t> и </a:t>
            </a:r>
            <a:r>
              <a:rPr i="1" dirty="0" err="1">
                <a:latin typeface="Impact" panose="020B0806030902050204" pitchFamily="34" charset="0"/>
              </a:rPr>
              <a:t>обучение</a:t>
            </a:r>
            <a:endParaRPr i="1" dirty="0">
              <a:latin typeface="Impact" panose="020B080603090205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Восприятие</a:t>
            </a:r>
            <a:endParaRPr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Качество восприятия информации напрямую влияет на ее последующее запоминание и успешность обучения.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Осмысление</a:t>
            </a:r>
            <a:endParaRPr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Глубокое понимание материала, а не простое заучивание, способствует его долговременному сохранению.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7048500"/>
            <a:ext cx="12700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Применение</a:t>
            </a:r>
            <a:endParaRPr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742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Практическое использование полученных знаний закрепляет их в памяти, делая обучение более эффективным.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" y="1000670"/>
            <a:ext cx="8128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i="1" dirty="0" err="1">
                <a:latin typeface="Haettenschweiler" panose="020B0706040902060204" pitchFamily="34" charset="0"/>
              </a:rPr>
              <a:t>Забывание</a:t>
            </a:r>
            <a:r>
              <a:rPr i="1" dirty="0">
                <a:latin typeface="Haettenschweiler" panose="020B0706040902060204" pitchFamily="34" charset="0"/>
              </a:rPr>
              <a:t>: </a:t>
            </a:r>
            <a:r>
              <a:rPr i="1" dirty="0" err="1">
                <a:latin typeface="Haettenschweiler" panose="020B0706040902060204" pitchFamily="34" charset="0"/>
              </a:rPr>
              <a:t>причины</a:t>
            </a:r>
            <a:r>
              <a:rPr i="1" dirty="0">
                <a:latin typeface="Haettenschweiler" panose="020B0706040902060204" pitchFamily="34" charset="0"/>
              </a:rPr>
              <a:t>, </a:t>
            </a:r>
            <a:r>
              <a:rPr i="1" dirty="0" err="1">
                <a:latin typeface="Haettenschweiler" panose="020B0706040902060204" pitchFamily="34" charset="0"/>
              </a:rPr>
              <a:t>борьба</a:t>
            </a:r>
            <a:endParaRPr i="1" dirty="0">
              <a:latin typeface="Haettenschweiler" panose="020B070604090206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3150" y="2984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317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29210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3359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444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4178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4629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571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5448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5899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2984500"/>
            <a:ext cx="6985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Причины</a:t>
            </a:r>
            <a:endParaRPr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336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Естественное угасание следов памяти, интерференция (наложение старой и новой информации).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260850"/>
            <a:ext cx="6985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Борьба</a:t>
            </a:r>
            <a:endParaRPr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463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Регулярное повторение, использование мнемотехник, концентрация внимания, достаточный отдых.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5524500"/>
            <a:ext cx="6985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rPr i="1" dirty="0" err="1"/>
              <a:t>Стресс</a:t>
            </a:r>
            <a:endParaRPr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590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Сильный стресс или эмоциональное потрясение могут блокировать доступ к воспоминаниям.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622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Agency FB</vt:lpstr>
      <vt:lpstr>Arial</vt:lpstr>
      <vt:lpstr>Calibri</vt:lpstr>
      <vt:lpstr>Century</vt:lpstr>
      <vt:lpstr>DM Sans</vt:lpstr>
      <vt:lpstr>Haettenschweiler</vt:lpstr>
      <vt:lpstr>Impact</vt:lpstr>
      <vt:lpstr>Inter</vt:lpstr>
      <vt:lpstr>Libre Baskerville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</dc:creator>
  <cp:keywords/>
  <dc:description>generated using python-pptx</dc:description>
  <cp:lastModifiedBy>Пользователь Windows</cp:lastModifiedBy>
  <cp:revision>4</cp:revision>
  <dcterms:created xsi:type="dcterms:W3CDTF">2013-01-27T09:14:16Z</dcterms:created>
  <dcterms:modified xsi:type="dcterms:W3CDTF">2025-09-27T10:38:58Z</dcterms:modified>
  <cp:category/>
</cp:coreProperties>
</file>